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82" r:id="rId20"/>
    <p:sldId id="291" r:id="rId21"/>
    <p:sldId id="273" r:id="rId22"/>
    <p:sldId id="274" r:id="rId23"/>
    <p:sldId id="275" r:id="rId24"/>
    <p:sldId id="278" r:id="rId25"/>
    <p:sldId id="276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BA03-FC0E-4E31-AB5A-6A8E2F4B081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6605-AD7E-4F09-9FEF-99794EFC9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1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43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3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6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6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5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5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1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E6324D-17CE-4479-A8E1-AD31D86EF17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48C8F4-FCB2-4120-B47C-CDF508FC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34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179" y="3179927"/>
            <a:ext cx="10058400" cy="1241947"/>
          </a:xfrm>
        </p:spPr>
        <p:txBody>
          <a:bodyPr>
            <a:noAutofit/>
          </a:bodyPr>
          <a:lstStyle/>
          <a:p>
            <a:pPr algn="r"/>
            <a:r>
              <a:rPr lang="en-US" sz="5400" dirty="0"/>
              <a:t>Limited Arbitrage in Equity Markets</a:t>
            </a:r>
            <a:br>
              <a:rPr lang="en-US" sz="5400" dirty="0"/>
            </a:br>
            <a:r>
              <a:rPr lang="en-US" sz="2800" dirty="0"/>
              <a:t>-Mark Mitchell, Todd Pulvino and Erik Stafford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370021"/>
            <a:ext cx="10058400" cy="1143000"/>
          </a:xfrm>
        </p:spPr>
        <p:txBody>
          <a:bodyPr>
            <a:normAutofit fontScale="92500"/>
          </a:bodyPr>
          <a:lstStyle/>
          <a:p>
            <a:r>
              <a:rPr lang="en-US" dirty="0"/>
              <a:t>Topics in Quantitative Finance</a:t>
            </a:r>
          </a:p>
          <a:p>
            <a:r>
              <a:rPr lang="en-US" dirty="0"/>
              <a:t> - Richa </a:t>
            </a:r>
            <a:r>
              <a:rPr lang="en-US" dirty="0" err="1"/>
              <a:t>DeogaonkaR</a:t>
            </a:r>
            <a:r>
              <a:rPr lang="en-US" dirty="0"/>
              <a:t>					Date: 09/13/2016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7" y="281484"/>
            <a:ext cx="11323164" cy="289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2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Measuring Investment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r>
              <a:rPr lang="en-US" sz="3200" dirty="0"/>
              <a:t>A] </a:t>
            </a:r>
            <a:r>
              <a:rPr lang="en-US" sz="3200" u="sng" dirty="0"/>
              <a:t>Investment Criteria and Thresholds</a:t>
            </a:r>
          </a:p>
          <a:p>
            <a:r>
              <a:rPr lang="en-US" sz="3200" dirty="0"/>
              <a:t>Rule 1: </a:t>
            </a:r>
          </a:p>
          <a:p>
            <a:r>
              <a:rPr lang="en-US" sz="3200" dirty="0"/>
              <a:t>  Place trade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dirty="0"/>
              <a:t> 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&gt; Buy threshold</a:t>
            </a:r>
          </a:p>
          <a:p>
            <a:r>
              <a:rPr lang="en-US" sz="3200" dirty="0"/>
              <a:t>  Terminate trade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dirty="0"/>
              <a:t> 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&lt; Sell threshold</a:t>
            </a:r>
          </a:p>
          <a:p>
            <a:pPr marL="0" indent="0">
              <a:buNone/>
            </a:pPr>
            <a:r>
              <a:rPr lang="en-US" sz="3200" dirty="0"/>
              <a:t>Rule 2: </a:t>
            </a:r>
          </a:p>
          <a:p>
            <a:pPr marL="0" indent="0">
              <a:buNone/>
            </a:pPr>
            <a:r>
              <a:rPr lang="en-US" sz="3200" dirty="0"/>
              <a:t>  Place trade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baseline="-25000" dirty="0"/>
              <a:t> + </a:t>
            </a:r>
            <a:r>
              <a:rPr lang="en-US" sz="3200" dirty="0"/>
              <a:t>BV </a:t>
            </a:r>
            <a:r>
              <a:rPr lang="en-US" sz="3200" baseline="-25000" dirty="0"/>
              <a:t>Parent Equity </a:t>
            </a:r>
            <a:r>
              <a:rPr lang="en-US" sz="3200" dirty="0"/>
              <a:t>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&gt; Buy Threshold</a:t>
            </a:r>
          </a:p>
          <a:p>
            <a:pPr marL="0" indent="0">
              <a:buNone/>
            </a:pPr>
            <a:r>
              <a:rPr lang="en-US" sz="3200" dirty="0"/>
              <a:t>  Terminate trade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baseline="-25000" dirty="0"/>
              <a:t> + </a:t>
            </a:r>
            <a:r>
              <a:rPr lang="en-US" sz="3200" dirty="0"/>
              <a:t>BV </a:t>
            </a:r>
            <a:r>
              <a:rPr lang="en-US" sz="3200" baseline="-25000" dirty="0"/>
              <a:t>Parent Equity </a:t>
            </a:r>
            <a:r>
              <a:rPr lang="en-US" sz="3200" dirty="0"/>
              <a:t>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&lt;Sell Threshold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307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Measuring Investment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665027"/>
            <a:ext cx="11737074" cy="4544703"/>
          </a:xfrm>
        </p:spPr>
        <p:txBody>
          <a:bodyPr>
            <a:noAutofit/>
          </a:bodyPr>
          <a:lstStyle/>
          <a:p>
            <a:r>
              <a:rPr lang="en-US" sz="3200" dirty="0"/>
              <a:t>B] </a:t>
            </a:r>
            <a:r>
              <a:rPr lang="en-US" sz="3200" u="sng" dirty="0"/>
              <a:t>Investment Capital and Financial Leverage</a:t>
            </a:r>
          </a:p>
          <a:p>
            <a:r>
              <a:rPr lang="en-US" sz="3200" u="sng" dirty="0"/>
              <a:t>Textbook Leverage:  </a:t>
            </a:r>
            <a:r>
              <a:rPr lang="en-US" sz="3200" dirty="0"/>
              <a:t>Post Collateral for both long and short positions to satisfy minimum initial capital requirements imposed by Federal Reserve Board.</a:t>
            </a:r>
          </a:p>
          <a:p>
            <a:r>
              <a:rPr lang="en-US" sz="3200" u="sng" dirty="0"/>
              <a:t>Regulation T Leverage: </a:t>
            </a:r>
            <a:r>
              <a:rPr lang="en-US" sz="3200" dirty="0"/>
              <a:t>Sets boundaries for initial maximum amount  along with minimum maintenance margin.</a:t>
            </a:r>
          </a:p>
          <a:p>
            <a:r>
              <a:rPr lang="en-US" sz="3200" u="sng" dirty="0"/>
              <a:t>Conservative Leverage:  </a:t>
            </a:r>
            <a:r>
              <a:rPr lang="en-US" sz="3200" dirty="0"/>
              <a:t>It precludes all margin calls ex post and cannot be determined ex ante.</a:t>
            </a:r>
          </a:p>
          <a:p>
            <a:endParaRPr lang="en-US" sz="3200" u="sng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061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Measuring Investment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r>
              <a:rPr lang="en-US" sz="3200" dirty="0"/>
              <a:t>C] </a:t>
            </a:r>
            <a:r>
              <a:rPr lang="en-US" sz="3200" u="sng" dirty="0"/>
              <a:t>Assessing Investment Performance</a:t>
            </a:r>
          </a:p>
          <a:p>
            <a:r>
              <a:rPr lang="en-US" sz="3200" dirty="0"/>
              <a:t>- Mean Annualized returns in excess of the risk free rate.</a:t>
            </a:r>
          </a:p>
          <a:p>
            <a:r>
              <a:rPr lang="en-US" sz="3200" dirty="0"/>
              <a:t>- Frequency of negative returns</a:t>
            </a:r>
          </a:p>
          <a:p>
            <a:r>
              <a:rPr lang="en-US" sz="3200" dirty="0"/>
              <a:t>- Frequency of margin calls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17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b="1" u="sng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7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Fundamental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In this paper, fundamental risk refers to the possibility that the negative- stub-value trade is terminated before prices converge to fundamental values.</a:t>
            </a:r>
          </a:p>
          <a:p>
            <a:pPr>
              <a:buFontTx/>
              <a:buChar char="-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02" y="3908377"/>
            <a:ext cx="11374911" cy="187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Fundamental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770" y="2043439"/>
            <a:ext cx="7299745" cy="39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4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b="1" u="sng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4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 A] Horizon Risk:</a:t>
            </a: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03" y="2279893"/>
            <a:ext cx="856656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4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 B] Margin Risk: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026535"/>
            <a:ext cx="10470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Creative Computers/</a:t>
            </a:r>
            <a:r>
              <a:rPr lang="en-US" sz="2800" dirty="0" err="1"/>
              <a:t>Ubid</a:t>
            </a:r>
            <a:r>
              <a:rPr lang="en-US" sz="2800" dirty="0"/>
              <a:t> (Subsidiary)</a:t>
            </a:r>
          </a:p>
          <a:p>
            <a:endParaRPr lang="en-US" sz="2800" dirty="0"/>
          </a:p>
          <a:p>
            <a:r>
              <a:rPr lang="en-US" sz="2800" dirty="0"/>
              <a:t>- Creative Computer’s Total Value- $ 80million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Ubid’s</a:t>
            </a:r>
            <a:r>
              <a:rPr lang="en-US" sz="2800" dirty="0"/>
              <a:t> total equity value- $439million</a:t>
            </a:r>
          </a:p>
          <a:p>
            <a:r>
              <a:rPr lang="en-US" sz="2800" dirty="0"/>
              <a:t>- Creative Computer’s 80% stake- 351 million (Debt of 3 million)</a:t>
            </a:r>
          </a:p>
        </p:txBody>
      </p:sp>
    </p:spTree>
    <p:extLst>
      <p:ext uri="{BB962C8B-B14F-4D97-AF65-F5344CB8AC3E}">
        <p14:creationId xmlns:p14="http://schemas.microsoft.com/office/powerpoint/2010/main" val="16823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 B] Margin Risk: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96472" y="2439096"/>
            <a:ext cx="100240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June 8, 1999</a:t>
            </a:r>
          </a:p>
          <a:p>
            <a:pPr lvl="1"/>
            <a:r>
              <a:rPr lang="en-US" altLang="zh-CN" sz="2800" dirty="0"/>
              <a:t>Each Creative Computers shareholder receives 0.7159 UBID share for 1 MALL share</a:t>
            </a:r>
          </a:p>
          <a:p>
            <a:r>
              <a:rPr lang="en-US" altLang="zh-CN" sz="2800" dirty="0"/>
              <a:t>December 9, 1998</a:t>
            </a:r>
          </a:p>
          <a:p>
            <a:pPr lvl="1"/>
            <a:r>
              <a:rPr lang="en-US" altLang="zh-CN" sz="2800" dirty="0"/>
              <a:t>MALL price is $22.75</a:t>
            </a:r>
          </a:p>
          <a:p>
            <a:pPr lvl="1"/>
            <a:r>
              <a:rPr lang="en-US" altLang="zh-CN" sz="2800" dirty="0"/>
              <a:t>UBID price is $35.6875</a:t>
            </a:r>
            <a:r>
              <a:rPr lang="ru-RU" altLang="zh-CN" sz="2800" dirty="0"/>
              <a:t> </a:t>
            </a:r>
            <a:endParaRPr lang="en-US" altLang="zh-CN" sz="2800" dirty="0"/>
          </a:p>
          <a:p>
            <a:pPr lvl="2"/>
            <a:r>
              <a:rPr lang="en-US" altLang="zh-CN" sz="2800" dirty="0"/>
              <a:t>0.7159*$35.6875</a:t>
            </a:r>
            <a:r>
              <a:rPr lang="ru-RU" altLang="zh-CN" sz="2800" dirty="0"/>
              <a:t> </a:t>
            </a:r>
            <a:r>
              <a:rPr lang="en-US" altLang="zh-CN" sz="2800" dirty="0"/>
              <a:t>= $25.55</a:t>
            </a:r>
          </a:p>
        </p:txBody>
      </p:sp>
    </p:spTree>
    <p:extLst>
      <p:ext uri="{BB962C8B-B14F-4D97-AF65-F5344CB8AC3E}">
        <p14:creationId xmlns:p14="http://schemas.microsoft.com/office/powerpoint/2010/main" val="160980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Arbitrage?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49" y="1845734"/>
            <a:ext cx="8679976" cy="4023360"/>
          </a:xfrm>
        </p:spPr>
        <p:txBody>
          <a:bodyPr/>
          <a:lstStyle/>
          <a:p>
            <a:r>
              <a:rPr lang="en-US" dirty="0"/>
              <a:t>-  </a:t>
            </a:r>
            <a:r>
              <a:rPr lang="en-US" sz="3200" dirty="0"/>
              <a:t>True </a:t>
            </a:r>
            <a:r>
              <a:rPr lang="en-US" sz="3200" b="1" dirty="0"/>
              <a:t>Arbitrage</a:t>
            </a:r>
            <a:r>
              <a:rPr lang="en-US" sz="3200" dirty="0"/>
              <a:t> is the simultaneous purchase and sale of an asset to profit from a difference in the price.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- A free Lunch?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55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MALL-UBID arbitrage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A587-1BF4-4DD0-95D7-72F2EAD5B0AE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00635" y="-1507732"/>
            <a:ext cx="3453352" cy="1061219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98111" y="554368"/>
            <a:ext cx="10058400" cy="764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>
                <a:solidFill>
                  <a:schemeClr val="accent1">
                    <a:lumMod val="75000"/>
                  </a:schemeClr>
                </a:solidFill>
              </a:rPr>
              <a:t>Financial Risk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90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Portfolio Results</a:t>
            </a:r>
          </a:p>
          <a:p>
            <a:pPr>
              <a:buFontTx/>
              <a:buChar char="-"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31" y="2691148"/>
            <a:ext cx="1103786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07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C] Specialization of the Arbitrageur </a:t>
            </a:r>
          </a:p>
          <a:p>
            <a:pPr>
              <a:buFontTx/>
              <a:buChar char="-"/>
            </a:pPr>
            <a:r>
              <a:rPr lang="en-US" sz="3200" dirty="0"/>
              <a:t> There are many arbitrage funds that engage in "special situations arbitrage," which includes negative-stub- value investments.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9601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Financial Risk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69" y="1965568"/>
            <a:ext cx="10731334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6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b="1" u="sng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Arbitrage in Imperfect Capital Markets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/>
              <a:t> Costs of Short Selling and Buy in risks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Tx/>
              <a:buChar char="-"/>
            </a:pPr>
            <a:r>
              <a:rPr lang="en-US" sz="3200" dirty="0"/>
              <a:t> Imperfect Information and the Persistence of Negative Stub Values</a:t>
            </a:r>
          </a:p>
          <a:p>
            <a:pPr>
              <a:buFontTx/>
              <a:buChar char="-"/>
            </a:pPr>
            <a:endParaRPr lang="en-US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36278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b="1" u="sng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8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Conclusion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59021" y="1845733"/>
            <a:ext cx="105349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general uncertainty over the distribution of returns is a significant contributor to the persistence of negative stub </a:t>
            </a: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values. </a:t>
            </a: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Limitations:</a:t>
            </a:r>
          </a:p>
          <a:p>
            <a:pPr marL="514350" indent="-514350">
              <a:buAutoNum type="arabicParenBoth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statistical reliability of abnormal returns is fairly low and therefore unreliable near the beginning of the sample; </a:t>
            </a:r>
          </a:p>
          <a:p>
            <a:pPr marL="514350" indent="-514350">
              <a:buAutoNum type="arabicParenBoth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unusual events cause extreme adverse valuation changes </a:t>
            </a:r>
          </a:p>
          <a:p>
            <a:pPr marL="514350" indent="-514350">
              <a:buAutoNum type="arabicParenBoth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Statistically and economically large price movements occur on the day that uncertainty over the outcome is resolved.</a:t>
            </a:r>
          </a:p>
        </p:txBody>
      </p:sp>
    </p:spTree>
    <p:extLst>
      <p:ext uri="{BB962C8B-B14F-4D97-AF65-F5344CB8AC3E}">
        <p14:creationId xmlns:p14="http://schemas.microsoft.com/office/powerpoint/2010/main" val="1178290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069" y="1845733"/>
            <a:ext cx="11737074" cy="43639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890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sz="3200" dirty="0"/>
              <a:t>To examine the impediments to Arbitrage in Equity Markets</a:t>
            </a:r>
          </a:p>
          <a:p>
            <a:r>
              <a:rPr lang="en-US" sz="3200" dirty="0"/>
              <a:t>- Imperfect Information, Market Frictions Impede, uncertainty over economics, uncertainty over distribution of returns, huge fixed costs, diversification impede Arbitrage</a:t>
            </a:r>
          </a:p>
          <a:p>
            <a:r>
              <a:rPr lang="en-US" sz="3200" dirty="0"/>
              <a:t>- Studied a sample of 82 companies where the market value of the company is less than that of its ownership stake in a publicly traded subsidiary- Negative Stubs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5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b="1" u="sng" dirty="0"/>
              <a:t>2. Data Description</a:t>
            </a:r>
          </a:p>
          <a:p>
            <a:r>
              <a:rPr lang="en-US" sz="2800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Data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845734"/>
            <a:ext cx="10705304" cy="40233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A] </a:t>
            </a:r>
            <a:r>
              <a:rPr lang="en-US" sz="3200" u="sng" dirty="0"/>
              <a:t>Sample Selection Criteria</a:t>
            </a:r>
          </a:p>
          <a:p>
            <a:r>
              <a:rPr lang="en-US" sz="3200" dirty="0"/>
              <a:t>Stub Assets: the market value of the parent's equity less any measurable net assets-net of the parent's unconsolidated liabilities.</a:t>
            </a:r>
          </a:p>
          <a:p>
            <a:r>
              <a:rPr lang="en-US" sz="3200" dirty="0" err="1"/>
              <a:t>V</a:t>
            </a:r>
            <a:r>
              <a:rPr lang="en-US" sz="3200" baseline="-25000" dirty="0" err="1"/>
              <a:t>Stub</a:t>
            </a:r>
            <a:r>
              <a:rPr lang="en-US" sz="3200" dirty="0"/>
              <a:t> =</a:t>
            </a:r>
            <a:r>
              <a:rPr lang="en-US" sz="3200" dirty="0" err="1"/>
              <a:t>MV</a:t>
            </a:r>
            <a:r>
              <a:rPr lang="en-US" sz="3200" baseline="-25000" dirty="0" err="1"/>
              <a:t>Equity</a:t>
            </a:r>
            <a:r>
              <a:rPr lang="en-US" sz="3200" dirty="0"/>
              <a:t> -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dirty="0"/>
              <a:t> - [</a:t>
            </a:r>
            <a:r>
              <a:rPr lang="en-US" sz="3200" dirty="0" err="1"/>
              <a:t>MV</a:t>
            </a:r>
            <a:r>
              <a:rPr lang="en-US" sz="3200" baseline="-25000" dirty="0" err="1"/>
              <a:t>OtherAssets</a:t>
            </a:r>
            <a:r>
              <a:rPr lang="en-US" sz="3200" dirty="0"/>
              <a:t> - </a:t>
            </a:r>
            <a:r>
              <a:rPr lang="en-US" sz="3200" dirty="0" err="1"/>
              <a:t>MV</a:t>
            </a:r>
            <a:r>
              <a:rPr lang="en-US" sz="3200" baseline="-25000" dirty="0" err="1"/>
              <a:t>Liabilities</a:t>
            </a:r>
            <a:r>
              <a:rPr lang="en-US" sz="3200" dirty="0"/>
              <a:t>]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Rule 1: </a:t>
            </a:r>
            <a:r>
              <a:rPr lang="en-US" sz="3200" dirty="0" err="1"/>
              <a:t>V</a:t>
            </a:r>
            <a:r>
              <a:rPr lang="en-US" sz="3200" baseline="-25000" dirty="0" err="1"/>
              <a:t>stub</a:t>
            </a:r>
            <a:r>
              <a:rPr lang="en-US" sz="3200" baseline="-25000" dirty="0"/>
              <a:t> </a:t>
            </a:r>
            <a:r>
              <a:rPr lang="en-US" sz="3200" dirty="0"/>
              <a:t>&lt;0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dirty="0"/>
              <a:t> 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&lt;1.0</a:t>
            </a:r>
          </a:p>
          <a:p>
            <a:r>
              <a:rPr lang="en-US" sz="3200" dirty="0"/>
              <a:t>Rule 2: </a:t>
            </a:r>
            <a:r>
              <a:rPr lang="en-US" sz="3200" dirty="0" err="1"/>
              <a:t>V</a:t>
            </a:r>
            <a:r>
              <a:rPr lang="en-US" sz="3200" baseline="-25000" dirty="0" err="1"/>
              <a:t>stub</a:t>
            </a:r>
            <a:r>
              <a:rPr lang="en-US" sz="3200" baseline="-25000" dirty="0"/>
              <a:t> </a:t>
            </a:r>
            <a:r>
              <a:rPr lang="en-US" sz="3200" dirty="0"/>
              <a:t>&lt;0 if </a:t>
            </a:r>
            <a:r>
              <a:rPr lang="en-US" sz="3200" dirty="0" err="1"/>
              <a:t>MV</a:t>
            </a:r>
            <a:r>
              <a:rPr lang="en-US" sz="3200" baseline="-25000" dirty="0" err="1"/>
              <a:t>Stake</a:t>
            </a:r>
            <a:r>
              <a:rPr lang="en-US" sz="3200" baseline="-25000" dirty="0"/>
              <a:t> + </a:t>
            </a:r>
            <a:r>
              <a:rPr lang="en-US" sz="3200" dirty="0"/>
              <a:t>BV </a:t>
            </a:r>
            <a:r>
              <a:rPr lang="en-US" sz="3200" baseline="-25000" dirty="0"/>
              <a:t>Parent Equity </a:t>
            </a:r>
            <a:r>
              <a:rPr lang="en-US" sz="3200" dirty="0"/>
              <a:t>/ </a:t>
            </a:r>
            <a:r>
              <a:rPr lang="en-US" sz="3200" dirty="0" err="1"/>
              <a:t>MV</a:t>
            </a:r>
            <a:r>
              <a:rPr lang="en-US" sz="3200" baseline="-25000" dirty="0" err="1"/>
              <a:t>Parent</a:t>
            </a:r>
            <a:r>
              <a:rPr lang="en-US" sz="3200" baseline="-25000" dirty="0"/>
              <a:t> Equity </a:t>
            </a:r>
            <a:r>
              <a:rPr lang="en-US" sz="3200" dirty="0"/>
              <a:t>&lt;1.0</a:t>
            </a:r>
          </a:p>
          <a:p>
            <a:r>
              <a:rPr lang="en-US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749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Data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845733"/>
            <a:ext cx="10650713" cy="4486827"/>
          </a:xfrm>
        </p:spPr>
        <p:txBody>
          <a:bodyPr>
            <a:noAutofit/>
          </a:bodyPr>
          <a:lstStyle/>
          <a:p>
            <a:r>
              <a:rPr lang="en-US" sz="3200" dirty="0"/>
              <a:t>B] </a:t>
            </a:r>
            <a:r>
              <a:rPr lang="en-US" sz="3200" u="sng" dirty="0"/>
              <a:t>Sample Construction</a:t>
            </a:r>
          </a:p>
          <a:p>
            <a:r>
              <a:rPr lang="en-US" sz="3200" dirty="0"/>
              <a:t>Using a two step process-</a:t>
            </a:r>
          </a:p>
          <a:p>
            <a:r>
              <a:rPr lang="en-US" sz="3200" dirty="0"/>
              <a:t>1. First, we search the Securities Data Corporation (SDC) database from 1985 through 2000 for all initial public offerings (IPO) where another publicly traded firm owned the IPO shares prior to the offering. </a:t>
            </a:r>
          </a:p>
          <a:p>
            <a:r>
              <a:rPr lang="en-US" sz="3200" dirty="0"/>
              <a:t>2. Second, we search the financial press and trade publications for extreme relative value situations during the 1985 to 2000 period. </a:t>
            </a:r>
          </a:p>
        </p:txBody>
      </p:sp>
    </p:spTree>
    <p:extLst>
      <p:ext uri="{BB962C8B-B14F-4D97-AF65-F5344CB8AC3E}">
        <p14:creationId xmlns:p14="http://schemas.microsoft.com/office/powerpoint/2010/main" val="202074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Data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845734"/>
            <a:ext cx="10828134" cy="4023360"/>
          </a:xfrm>
        </p:spPr>
        <p:txBody>
          <a:bodyPr>
            <a:noAutofit/>
          </a:bodyPr>
          <a:lstStyle/>
          <a:p>
            <a:r>
              <a:rPr lang="en-US" sz="3200" dirty="0"/>
              <a:t>C] </a:t>
            </a:r>
            <a:r>
              <a:rPr lang="en-US" sz="3200" u="sng" dirty="0"/>
              <a:t>Shares outstanding, Returns and Rebates</a:t>
            </a:r>
          </a:p>
          <a:p>
            <a:r>
              <a:rPr lang="en-US" sz="3200" dirty="0"/>
              <a:t>- To estimate the stub value in cross-holding situations, the number of parent shares outstanding and the number of subsidiary shares held by the parent are needed. </a:t>
            </a:r>
          </a:p>
          <a:p>
            <a:r>
              <a:rPr lang="en-US" sz="3200" dirty="0"/>
              <a:t>- Short rebate refers to the rate paid to investors on the proceeds obtained from short selling a stock. </a:t>
            </a:r>
          </a:p>
          <a:p>
            <a:r>
              <a:rPr lang="en-US" sz="3200" dirty="0"/>
              <a:t>-Short-rebate data from Ameritrade Holding Corporation, a large online re- tail broker. This short-rebate data covers the December 1998 through October 2000 time period. </a:t>
            </a:r>
          </a:p>
        </p:txBody>
      </p:sp>
    </p:spTree>
    <p:extLst>
      <p:ext uri="{BB962C8B-B14F-4D97-AF65-F5344CB8AC3E}">
        <p14:creationId xmlns:p14="http://schemas.microsoft.com/office/powerpoint/2010/main" val="305704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6036"/>
            <a:ext cx="10058400" cy="7642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Introduction</a:t>
            </a:r>
          </a:p>
          <a:p>
            <a:r>
              <a:rPr lang="en-US" sz="2800" dirty="0"/>
              <a:t>2. Data Description</a:t>
            </a:r>
          </a:p>
          <a:p>
            <a:r>
              <a:rPr lang="en-US" sz="2800" b="1" u="sng" dirty="0"/>
              <a:t>3. Measuring Investment Return</a:t>
            </a:r>
          </a:p>
          <a:p>
            <a:r>
              <a:rPr lang="en-US" sz="2800" dirty="0"/>
              <a:t>4. Fundamental Risk</a:t>
            </a:r>
          </a:p>
          <a:p>
            <a:r>
              <a:rPr lang="en-US" sz="2800" dirty="0"/>
              <a:t>5. Financing Risk</a:t>
            </a:r>
          </a:p>
          <a:p>
            <a:r>
              <a:rPr lang="en-US" sz="2800" dirty="0"/>
              <a:t>6. Arbitrage in Imperfect Capital Markets</a:t>
            </a:r>
          </a:p>
          <a:p>
            <a:r>
              <a:rPr lang="en-US" sz="2800" dirty="0"/>
              <a:t>7. 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153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469</TotalTime>
  <Words>952</Words>
  <Application>Microsoft Office PowerPoint</Application>
  <PresentationFormat>Widescreen</PresentationFormat>
  <Paragraphs>151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宋体</vt:lpstr>
      <vt:lpstr>Calibri</vt:lpstr>
      <vt:lpstr>Calibri Light</vt:lpstr>
      <vt:lpstr>Retrospect</vt:lpstr>
      <vt:lpstr>Limited Arbitrage in Equity Markets -Mark Mitchell, Todd Pulvino and Erik Stafford</vt:lpstr>
      <vt:lpstr>What is Arbitrage?</vt:lpstr>
      <vt:lpstr>Contents</vt:lpstr>
      <vt:lpstr>Introduction</vt:lpstr>
      <vt:lpstr>Contents</vt:lpstr>
      <vt:lpstr>Data Description</vt:lpstr>
      <vt:lpstr>Data Description</vt:lpstr>
      <vt:lpstr>Data Description</vt:lpstr>
      <vt:lpstr>Contents</vt:lpstr>
      <vt:lpstr>Measuring Investment Return</vt:lpstr>
      <vt:lpstr>Measuring Investment Return</vt:lpstr>
      <vt:lpstr>Measuring Investment Return</vt:lpstr>
      <vt:lpstr>Contents</vt:lpstr>
      <vt:lpstr>Fundamental Risk</vt:lpstr>
      <vt:lpstr>Fundamental Risk</vt:lpstr>
      <vt:lpstr>Contents</vt:lpstr>
      <vt:lpstr>Financial Risk</vt:lpstr>
      <vt:lpstr>Financial Risk</vt:lpstr>
      <vt:lpstr>Financial Risk</vt:lpstr>
      <vt:lpstr>PowerPoint Presentation</vt:lpstr>
      <vt:lpstr>Financial Risk</vt:lpstr>
      <vt:lpstr>Financial Risk</vt:lpstr>
      <vt:lpstr>Financial Risk</vt:lpstr>
      <vt:lpstr>Contents</vt:lpstr>
      <vt:lpstr>Arbitrage in Imperfect Capital Markets</vt:lpstr>
      <vt:lpstr>Contents</vt:lpstr>
      <vt:lpstr>Conclusion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Arbitrage in Equity Markets -Mark, Todd and Erik</dc:title>
  <dc:creator>StLouis-Richa</dc:creator>
  <cp:lastModifiedBy>HARIHARAN PK</cp:lastModifiedBy>
  <cp:revision>33</cp:revision>
  <dcterms:created xsi:type="dcterms:W3CDTF">2016-09-11T18:35:00Z</dcterms:created>
  <dcterms:modified xsi:type="dcterms:W3CDTF">2016-09-20T20:05:33Z</dcterms:modified>
</cp:coreProperties>
</file>